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0" r:id="rId4"/>
    <p:sldId id="263" r:id="rId5"/>
    <p:sldId id="261" r:id="rId6"/>
    <p:sldId id="262" r:id="rId7"/>
    <p:sldId id="280" r:id="rId8"/>
    <p:sldId id="265" r:id="rId9"/>
    <p:sldId id="266" r:id="rId10"/>
    <p:sldId id="267" r:id="rId11"/>
    <p:sldId id="269" r:id="rId12"/>
    <p:sldId id="281" r:id="rId13"/>
    <p:sldId id="270" r:id="rId14"/>
    <p:sldId id="272" r:id="rId15"/>
    <p:sldId id="273" r:id="rId16"/>
    <p:sldId id="271" r:id="rId17"/>
    <p:sldId id="278" r:id="rId18"/>
    <p:sldId id="274" r:id="rId19"/>
    <p:sldId id="282" r:id="rId20"/>
    <p:sldId id="275" r:id="rId21"/>
    <p:sldId id="276" r:id="rId22"/>
    <p:sldId id="277" r:id="rId23"/>
    <p:sldId id="283" r:id="rId24"/>
    <p:sldId id="279"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00" autoAdjust="0"/>
  </p:normalViewPr>
  <p:slideViewPr>
    <p:cSldViewPr>
      <p:cViewPr>
        <p:scale>
          <a:sx n="60" d="100"/>
          <a:sy n="60" d="100"/>
        </p:scale>
        <p:origin x="-16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0152C-7445-4D33-A9D1-CD0A3FCC795E}" type="datetimeFigureOut">
              <a:rPr lang="it-IT" smtClean="0"/>
              <a:t>16/11/2016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6F7EA-BDDE-4155-964C-A060BDBE84DA}" type="slidenum">
              <a:rPr lang="it-IT" smtClean="0"/>
              <a:t>‹N›</a:t>
            </a:fld>
            <a:endParaRPr lang="it-IT"/>
          </a:p>
        </p:txBody>
      </p:sp>
    </p:spTree>
    <p:extLst>
      <p:ext uri="{BB962C8B-B14F-4D97-AF65-F5344CB8AC3E}">
        <p14:creationId xmlns:p14="http://schemas.microsoft.com/office/powerpoint/2010/main" val="226273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smtClean="0">
                <a:solidFill>
                  <a:schemeClr val="tx1"/>
                </a:solidFill>
                <a:effectLst/>
                <a:latin typeface="+mn-lt"/>
                <a:ea typeface="+mn-ea"/>
                <a:cs typeface="+mn-cs"/>
              </a:rPr>
              <a:t>Nel corso del 2013-2016 è diventato evidente che gli USA sono sempre meno interessati al Medio Oriente, i Russi lo sono sempre di più. Di conseguenza la Russia sta diventando la potenza predominante in Medio Oriente. Perché?</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FD6F7EA-BDDE-4155-964C-A060BDBE84DA}" type="slidenum">
              <a:rPr lang="it-IT" smtClean="0"/>
              <a:t>1</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governo russo approfitta dell’evidente voglia di andarsene degli USA e del senso di abbandono e di sfiducia degli alleati degli USA per far capire chi comanda, </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10</a:t>
            </a:fld>
            <a:endParaRPr lang="it-IT"/>
          </a:p>
        </p:txBody>
      </p:sp>
    </p:spTree>
    <p:extLst>
      <p:ext uri="{BB962C8B-B14F-4D97-AF65-F5344CB8AC3E}">
        <p14:creationId xmlns:p14="http://schemas.microsoft.com/office/powerpoint/2010/main" val="231278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chi è determinato a combattere e a correre rischi per costruire una salda egemonia sulla regione. </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11</a:t>
            </a:fld>
            <a:endParaRPr lang="it-IT"/>
          </a:p>
        </p:txBody>
      </p:sp>
    </p:spTree>
    <p:extLst>
      <p:ext uri="{BB962C8B-B14F-4D97-AF65-F5344CB8AC3E}">
        <p14:creationId xmlns:p14="http://schemas.microsoft.com/office/powerpoint/2010/main" val="259246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Russi sostengono </a:t>
            </a:r>
            <a:r>
              <a:rPr lang="it-IT" sz="1200" kern="1200" dirty="0" err="1" smtClean="0">
                <a:solidFill>
                  <a:schemeClr val="tx1"/>
                </a:solidFill>
                <a:effectLst/>
                <a:latin typeface="+mn-lt"/>
                <a:ea typeface="+mn-ea"/>
                <a:cs typeface="+mn-cs"/>
              </a:rPr>
              <a:t>Assad</a:t>
            </a:r>
            <a:r>
              <a:rPr lang="it-IT" sz="1200" kern="1200" dirty="0" smtClean="0">
                <a:solidFill>
                  <a:schemeClr val="tx1"/>
                </a:solidFill>
                <a:effectLst/>
                <a:latin typeface="+mn-lt"/>
                <a:ea typeface="+mn-ea"/>
                <a:cs typeface="+mn-cs"/>
              </a:rPr>
              <a:t> in Siria, che è sempre stato sostenuto anche dall’IRAN. Ogni giorno i Russi dimostrano la loro spregiudicata determinazione: si fanno beffe delle richieste americane e di quelle dell’ONU, aiutano </a:t>
            </a:r>
            <a:r>
              <a:rPr lang="it-IT" sz="1200" kern="1200" dirty="0" err="1" smtClean="0">
                <a:solidFill>
                  <a:schemeClr val="tx1"/>
                </a:solidFill>
                <a:effectLst/>
                <a:latin typeface="+mn-lt"/>
                <a:ea typeface="+mn-ea"/>
                <a:cs typeface="+mn-cs"/>
              </a:rPr>
              <a:t>Assad</a:t>
            </a:r>
            <a:r>
              <a:rPr lang="it-IT" sz="1200" kern="1200" dirty="0" smtClean="0">
                <a:solidFill>
                  <a:schemeClr val="tx1"/>
                </a:solidFill>
                <a:effectLst/>
                <a:latin typeface="+mn-lt"/>
                <a:ea typeface="+mn-ea"/>
                <a:cs typeface="+mn-cs"/>
              </a:rPr>
              <a:t> a bombardare Aleppo ed i suoi abitanti, anche fino alla distruzione totale.</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12</a:t>
            </a:fld>
            <a:endParaRPr lang="it-IT"/>
          </a:p>
        </p:txBody>
      </p:sp>
    </p:spTree>
    <p:extLst>
      <p:ext uri="{BB962C8B-B14F-4D97-AF65-F5344CB8AC3E}">
        <p14:creationId xmlns:p14="http://schemas.microsoft.com/office/powerpoint/2010/main" val="214617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Turchi volevano che </a:t>
            </a:r>
            <a:r>
              <a:rPr lang="it-IT" sz="1200" kern="1200" dirty="0" err="1" smtClean="0">
                <a:solidFill>
                  <a:schemeClr val="tx1"/>
                </a:solidFill>
                <a:effectLst/>
                <a:latin typeface="+mn-lt"/>
                <a:ea typeface="+mn-ea"/>
                <a:cs typeface="+mn-cs"/>
              </a:rPr>
              <a:t>Assad</a:t>
            </a:r>
            <a:r>
              <a:rPr lang="it-IT" sz="1200" kern="1200" dirty="0" smtClean="0">
                <a:solidFill>
                  <a:schemeClr val="tx1"/>
                </a:solidFill>
                <a:effectLst/>
                <a:latin typeface="+mn-lt"/>
                <a:ea typeface="+mn-ea"/>
                <a:cs typeface="+mn-cs"/>
              </a:rPr>
              <a:t> cadesse e si sono opposti alla presenza aeronavale russa ai loro confini, abbattendo un aereo russo che (probabilmente) aveva sconfinato.</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13</a:t>
            </a:fld>
            <a:endParaRPr lang="it-IT"/>
          </a:p>
        </p:txBody>
      </p:sp>
    </p:spTree>
    <p:extLst>
      <p:ext uri="{BB962C8B-B14F-4D97-AF65-F5344CB8AC3E}">
        <p14:creationId xmlns:p14="http://schemas.microsoft.com/office/powerpoint/2010/main" val="42392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effectLst/>
                <a:latin typeface="+mn-lt"/>
                <a:ea typeface="+mn-ea"/>
                <a:cs typeface="+mn-cs"/>
              </a:rPr>
              <a:t>Erdogan</a:t>
            </a:r>
            <a:r>
              <a:rPr lang="it-IT" sz="1200" kern="1200" dirty="0" smtClean="0">
                <a:solidFill>
                  <a:schemeClr val="tx1"/>
                </a:solidFill>
                <a:effectLst/>
                <a:latin typeface="+mn-lt"/>
                <a:ea typeface="+mn-ea"/>
                <a:cs typeface="+mn-cs"/>
              </a:rPr>
              <a:t> probabilmente si aspettava aiuto dagli USA e dall’Europa, vista la comune appartenenza alla NATO, ma nessuno ha pronunciato neppure dichiarazioni di sostegno. </a:t>
            </a:r>
            <a:r>
              <a:rPr lang="it-IT" sz="1200" kern="1200" dirty="0" err="1" smtClean="0">
                <a:solidFill>
                  <a:schemeClr val="tx1"/>
                </a:solidFill>
                <a:effectLst/>
                <a:latin typeface="+mn-lt"/>
                <a:ea typeface="+mn-ea"/>
                <a:cs typeface="+mn-cs"/>
              </a:rPr>
              <a:t>Erdogan</a:t>
            </a:r>
            <a:r>
              <a:rPr lang="it-IT" sz="1200" kern="1200" dirty="0" smtClean="0">
                <a:solidFill>
                  <a:schemeClr val="tx1"/>
                </a:solidFill>
                <a:effectLst/>
                <a:latin typeface="+mn-lt"/>
                <a:ea typeface="+mn-ea"/>
                <a:cs typeface="+mn-cs"/>
              </a:rPr>
              <a:t> ha capito, ha chiesto scusa a Putin</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14</a:t>
            </a:fld>
            <a:endParaRPr lang="it-IT"/>
          </a:p>
        </p:txBody>
      </p:sp>
    </p:spTree>
    <p:extLst>
      <p:ext uri="{BB962C8B-B14F-4D97-AF65-F5344CB8AC3E}">
        <p14:creationId xmlns:p14="http://schemas.microsoft.com/office/powerpoint/2010/main" val="152794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ed ora accetta – certamente poco volentieri – la presenza russa,</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15</a:t>
            </a:fld>
            <a:endParaRPr lang="it-IT"/>
          </a:p>
        </p:txBody>
      </p:sp>
    </p:spTree>
    <p:extLst>
      <p:ext uri="{BB962C8B-B14F-4D97-AF65-F5344CB8AC3E}">
        <p14:creationId xmlns:p14="http://schemas.microsoft.com/office/powerpoint/2010/main" val="315003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sperando di convincere l’’amico’ Putin a salvaguardare gli interessi nazionali turchi contro le rivendicazioni dei Curdi. E’ una strana nuova alleanza, che per ora pare salda.</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16</a:t>
            </a:fld>
            <a:endParaRPr lang="it-IT"/>
          </a:p>
        </p:txBody>
      </p:sp>
    </p:spTree>
    <p:extLst>
      <p:ext uri="{BB962C8B-B14F-4D97-AF65-F5344CB8AC3E}">
        <p14:creationId xmlns:p14="http://schemas.microsoft.com/office/powerpoint/2010/main" val="283606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Russi e Turchi hanno anche trovato l’accordo per la costruzione del </a:t>
            </a:r>
            <a:r>
              <a:rPr lang="it-IT" sz="1200" kern="1200" dirty="0" err="1" smtClean="0">
                <a:solidFill>
                  <a:schemeClr val="tx1"/>
                </a:solidFill>
                <a:effectLst/>
                <a:latin typeface="+mn-lt"/>
                <a:ea typeface="+mn-ea"/>
                <a:cs typeface="+mn-cs"/>
              </a:rPr>
              <a:t>Turkstream</a:t>
            </a:r>
            <a:r>
              <a:rPr lang="it-IT" sz="1200" kern="1200" dirty="0" smtClean="0">
                <a:solidFill>
                  <a:schemeClr val="tx1"/>
                </a:solidFill>
                <a:effectLst/>
                <a:latin typeface="+mn-lt"/>
                <a:ea typeface="+mn-ea"/>
                <a:cs typeface="+mn-cs"/>
              </a:rPr>
              <a:t>, che porterà il gas russo attraverso il mar Nero nella parte europea della Turchia, da cui potrà esser distribuito in Europa. La Turchia potrebbe così diventare per la Russia un partner strategico in campo economico.</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17</a:t>
            </a:fld>
            <a:endParaRPr lang="it-IT"/>
          </a:p>
        </p:txBody>
      </p:sp>
    </p:spTree>
    <p:extLst>
      <p:ext uri="{BB962C8B-B14F-4D97-AF65-F5344CB8AC3E}">
        <p14:creationId xmlns:p14="http://schemas.microsoft.com/office/powerpoint/2010/main" val="69494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Questo prima o poi avrà conseguenze anche sul piano militare. La domanda è: la Turchia, che è stata un pilastro della NATO durante tutta la Guerra Fredda, rimarrà nella NATO? Memore del detto ‘Chi pecora si fa, lupo la mangia’, </a:t>
            </a:r>
            <a:r>
              <a:rPr lang="it-IT" sz="1200" kern="1200" dirty="0" err="1" smtClean="0">
                <a:solidFill>
                  <a:schemeClr val="tx1"/>
                </a:solidFill>
                <a:effectLst/>
                <a:latin typeface="+mn-lt"/>
                <a:ea typeface="+mn-ea"/>
                <a:cs typeface="+mn-cs"/>
              </a:rPr>
              <a:t>Erdogan</a:t>
            </a:r>
            <a:r>
              <a:rPr lang="it-IT" sz="1200" kern="1200" dirty="0" smtClean="0">
                <a:solidFill>
                  <a:schemeClr val="tx1"/>
                </a:solidFill>
                <a:effectLst/>
                <a:latin typeface="+mn-lt"/>
                <a:ea typeface="+mn-ea"/>
                <a:cs typeface="+mn-cs"/>
              </a:rPr>
              <a:t> farà tutto il possibile per non uscire dalla NATO, altrimenti la Turchia rimarrebbe sola contro la Russia, in caso di divergenza di interessi con la Russia – divergenza che attraverso la storia c’è sempre stata.</a:t>
            </a:r>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18</a:t>
            </a:fld>
            <a:endParaRPr lang="it-IT"/>
          </a:p>
        </p:txBody>
      </p:sp>
    </p:spTree>
    <p:extLst>
      <p:ext uri="{BB962C8B-B14F-4D97-AF65-F5344CB8AC3E}">
        <p14:creationId xmlns:p14="http://schemas.microsoft.com/office/powerpoint/2010/main" val="57731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Non è ancora affatto chiaro che ruolo potranno avere i Sauditi in un Medio Oriente dominato non più dagli USA ma dai Russi, che per ora si presentano come alleati dell’Iran. Probabilmente se lo stanno chiedendo anche i Sauditi, e non trovano risposta.</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19</a:t>
            </a:fld>
            <a:endParaRPr lang="it-IT"/>
          </a:p>
        </p:txBody>
      </p:sp>
    </p:spTree>
    <p:extLst>
      <p:ext uri="{BB962C8B-B14F-4D97-AF65-F5344CB8AC3E}">
        <p14:creationId xmlns:p14="http://schemas.microsoft.com/office/powerpoint/2010/main" val="157083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Gli USA, che si sono resi indipendenti dal petrolio del Medio Oriente, non vogliono più dedicare ingenti risorse economiche e militari per garantire la sicurezza degli approvvigionamenti e dei trasporti di petrolio nella regione. Si aspettano che alla sicurezza delle rotte provvedano gli Arabi 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gli Europei, cioè i paesi che non possono fare a meno del petrolio del Medio Oriente. </a:t>
            </a:r>
          </a:p>
          <a:p>
            <a:endParaRPr lang="it-IT" dirty="0" smtClean="0"/>
          </a:p>
        </p:txBody>
      </p:sp>
      <p:sp>
        <p:nvSpPr>
          <p:cNvPr id="4" name="Segnaposto numero diapositiva 3"/>
          <p:cNvSpPr>
            <a:spLocks noGrp="1"/>
          </p:cNvSpPr>
          <p:nvPr>
            <p:ph type="sldNum" sz="quarter" idx="10"/>
          </p:nvPr>
        </p:nvSpPr>
        <p:spPr/>
        <p:txBody>
          <a:bodyPr/>
          <a:lstStyle/>
          <a:p>
            <a:fld id="{DFD6F7EA-BDDE-4155-964C-A060BDBE84DA}" type="slidenum">
              <a:rPr lang="it-IT" smtClean="0"/>
              <a:t>2</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Fin quando i Russi potranno reggere il ruolo di superpotenza? La Russia è il paese più esteso del mondo, ma la sua economia è debole perché fondata sull’esportazione di energia, l’esercito è potente ma i Russi sono troppo pochi per esercitare il a lungo il ruolo di superpotenza oltre i confini. I Cinesi sono molto più numerosi, hanno un’economia molto più grande, fra pochi anni saranno la prima potenza economica al mondo, proprio ai confini russi. Gli Americani sono lontani e forti nel loro continente, al sicuro </a:t>
            </a:r>
            <a:r>
              <a:rPr lang="it-IT" sz="1200" kern="1200" dirty="0" err="1" smtClean="0">
                <a:solidFill>
                  <a:schemeClr val="tx1"/>
                </a:solidFill>
                <a:effectLst/>
                <a:latin typeface="+mn-lt"/>
                <a:ea typeface="+mn-ea"/>
                <a:cs typeface="+mn-cs"/>
              </a:rPr>
              <a:t>finchè</a:t>
            </a:r>
            <a:r>
              <a:rPr lang="it-IT" sz="1200" kern="1200" dirty="0" smtClean="0">
                <a:solidFill>
                  <a:schemeClr val="tx1"/>
                </a:solidFill>
                <a:effectLst/>
                <a:latin typeface="+mn-lt"/>
                <a:ea typeface="+mn-ea"/>
                <a:cs typeface="+mn-cs"/>
              </a:rPr>
              <a:t> controllano mari e cieli.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20</a:t>
            </a:fld>
            <a:endParaRPr lang="it-IT"/>
          </a:p>
        </p:txBody>
      </p:sp>
    </p:spTree>
    <p:extLst>
      <p:ext uri="{BB962C8B-B14F-4D97-AF65-F5344CB8AC3E}">
        <p14:creationId xmlns:p14="http://schemas.microsoft.com/office/powerpoint/2010/main" val="251873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USA, Russia, Europa e Cina potrebbero prima o poi giungere a collaborare fra di loro per costruire corridoi economici</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21</a:t>
            </a:fld>
            <a:endParaRPr lang="it-IT"/>
          </a:p>
        </p:txBody>
      </p:sp>
    </p:spTree>
    <p:extLst>
      <p:ext uri="{BB962C8B-B14F-4D97-AF65-F5344CB8AC3E}">
        <p14:creationId xmlns:p14="http://schemas.microsoft.com/office/powerpoint/2010/main" val="426416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FD6F7EA-BDDE-4155-964C-A060BDBE84DA}" type="slidenum">
              <a:rPr lang="it-IT" smtClean="0"/>
              <a:t>22</a:t>
            </a:fld>
            <a:endParaRPr lang="it-IT"/>
          </a:p>
        </p:txBody>
      </p:sp>
    </p:spTree>
    <p:extLst>
      <p:ext uri="{BB962C8B-B14F-4D97-AF65-F5344CB8AC3E}">
        <p14:creationId xmlns:p14="http://schemas.microsoft.com/office/powerpoint/2010/main" val="3191229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e sviluppare economie integrate.</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23</a:t>
            </a:fld>
            <a:endParaRPr lang="it-IT"/>
          </a:p>
        </p:txBody>
      </p:sp>
    </p:spTree>
    <p:extLst>
      <p:ext uri="{BB962C8B-B14F-4D97-AF65-F5344CB8AC3E}">
        <p14:creationId xmlns:p14="http://schemas.microsoft.com/office/powerpoint/2010/main" val="2264602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smtClean="0">
                <a:solidFill>
                  <a:schemeClr val="tx1"/>
                </a:solidFill>
                <a:effectLst/>
                <a:latin typeface="+mn-lt"/>
                <a:ea typeface="+mn-ea"/>
                <a:cs typeface="+mn-cs"/>
              </a:rPr>
              <a:t>Ma in Medio Oriente – e in Africa − cesseranno le carneficine ?</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24</a:t>
            </a:fld>
            <a:endParaRPr lang="it-IT"/>
          </a:p>
        </p:txBody>
      </p:sp>
    </p:spTree>
    <p:extLst>
      <p:ext uri="{BB962C8B-B14F-4D97-AF65-F5344CB8AC3E}">
        <p14:creationId xmlns:p14="http://schemas.microsoft.com/office/powerpoint/2010/main" val="326530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priorità degli USA è ora rivolta altrove:</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3</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a mantenere il controllo dei cieli e dei mari sull’Oceano Pacifico e sui suoi litorali, soprattutto asiatici, su cui si affaccia la Cina, che sta diventando la più grande economia del mondo e sta costruendo una grande potenza militare. </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4</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Si stanno costruendo alleanze economiche, trattati di libero scambio fra vari gruppi di paesi che si affacciano sulle coste del Pacifico, alcuni con la Cina, altri escludendo la Cina, per controbilanciarne la potenza.</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5</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avere il dominio dei mari occorre dominare i cieli e le coste. Gli USA sorvegliano mari e cieli e sono pronti ad intervenire in qualunque punto del globo esista un pericolo per i commerci globali, grazie a venti navi portaerei o anfibie costantemente dispiegate in basi sparse in posizione chiave sugli oceani.</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6</a:t>
            </a:fld>
            <a:endParaRPr lang="it-IT"/>
          </a:p>
        </p:txBody>
      </p:sp>
    </p:spTree>
    <p:extLst>
      <p:ext uri="{BB962C8B-B14F-4D97-AF65-F5344CB8AC3E}">
        <p14:creationId xmlns:p14="http://schemas.microsoft.com/office/powerpoint/2010/main" val="13140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Sia nella Prima sia nella Seconda guerra mondiale gli Stati Uniti, che da un secolo sono il paese più ricco e potente del mondo, sono entrati in guerra soltanto quando la Germania ha iniziato ad affondare le sue navi, cosa che pare gli </a:t>
            </a:r>
            <a:r>
              <a:rPr lang="it-IT" sz="1200" kern="1200" dirty="0" err="1" smtClean="0">
                <a:solidFill>
                  <a:schemeClr val="tx1"/>
                </a:solidFill>
                <a:effectLst/>
                <a:latin typeface="+mn-lt"/>
                <a:ea typeface="+mn-ea"/>
                <a:cs typeface="+mn-cs"/>
              </a:rPr>
              <a:t>Houthi</a:t>
            </a:r>
            <a:r>
              <a:rPr lang="it-IT" sz="1200" kern="1200" dirty="0" smtClean="0">
                <a:solidFill>
                  <a:schemeClr val="tx1"/>
                </a:solidFill>
                <a:effectLst/>
                <a:latin typeface="+mn-lt"/>
                <a:ea typeface="+mn-ea"/>
                <a:cs typeface="+mn-cs"/>
              </a:rPr>
              <a:t> stiano provando a fare adesso, a ottobre 2016, dalla costa dello Yemen. In Afghanistan sono entrati in guerra per eliminare i terroristi che dirottavano aerei per trasformarli in armi di distruzione dal cielo. Dalle guerre sul terreno gli USA si sono sempre disimpegnati appena possibile, senza cercare la vittoria totale, quando è stato chiaro che i nemici non avevano più la possibilità di condurre attacchi aerei. Sono rimasti impegnati più a lungo sul terreno in Iraq perché occorreva mantenere aperte le linee di rifornimento del petrolio anche nel tratto terrestre. Ma ora che il petrolio è sovrabbondante anche nel continente americano, proteggere gli oleodotti non è più la priorità numero uno per gli USA. </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7</a:t>
            </a:fld>
            <a:endParaRPr lang="it-IT"/>
          </a:p>
        </p:txBody>
      </p:sp>
    </p:spTree>
    <p:extLst>
      <p:ext uri="{BB962C8B-B14F-4D97-AF65-F5344CB8AC3E}">
        <p14:creationId xmlns:p14="http://schemas.microsoft.com/office/powerpoint/2010/main" val="258475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Russia vede il Medio Oriente come il vicino di casa con cui condivide il corridoio d’ingresso (il Mediterraneo Orientale e il mar Nero) e il cui muro divisorio (il Caucaso e il Caspio) contiene la cassaforte.</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8</a:t>
            </a:fld>
            <a:endParaRPr lang="it-IT"/>
          </a:p>
        </p:txBody>
      </p:sp>
    </p:spTree>
    <p:extLst>
      <p:ext uri="{BB962C8B-B14F-4D97-AF65-F5344CB8AC3E}">
        <p14:creationId xmlns:p14="http://schemas.microsoft.com/office/powerpoint/2010/main" val="1331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regione attorno al Caspio è ricchissima di gas e petrolio, i Russi vogliono avere un ruolo dominante nello sfruttamento di quelle risorse, perché la loro economia dipende in modo preponderante dal mercato dell’energia, dai prezzi dell’energia.</a:t>
            </a:r>
          </a:p>
          <a:p>
            <a:endParaRPr lang="it-IT" dirty="0"/>
          </a:p>
        </p:txBody>
      </p:sp>
      <p:sp>
        <p:nvSpPr>
          <p:cNvPr id="4" name="Segnaposto numero diapositiva 3"/>
          <p:cNvSpPr>
            <a:spLocks noGrp="1"/>
          </p:cNvSpPr>
          <p:nvPr>
            <p:ph type="sldNum" sz="quarter" idx="10"/>
          </p:nvPr>
        </p:nvSpPr>
        <p:spPr/>
        <p:txBody>
          <a:bodyPr/>
          <a:lstStyle/>
          <a:p>
            <a:fld id="{DFD6F7EA-BDDE-4155-964C-A060BDBE84DA}" type="slidenum">
              <a:rPr lang="it-IT" smtClean="0"/>
              <a:t>9</a:t>
            </a:fld>
            <a:endParaRPr lang="it-IT"/>
          </a:p>
        </p:txBody>
      </p:sp>
    </p:spTree>
    <p:extLst>
      <p:ext uri="{BB962C8B-B14F-4D97-AF65-F5344CB8AC3E}">
        <p14:creationId xmlns:p14="http://schemas.microsoft.com/office/powerpoint/2010/main" val="405542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10420B0-8B69-4DEE-A659-6E969B361C96}" type="datetimeFigureOut">
              <a:rPr lang="it-IT" smtClean="0"/>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144822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0420B0-8B69-4DEE-A659-6E969B361C96}" type="datetimeFigureOut">
              <a:rPr lang="it-IT" smtClean="0"/>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218338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0420B0-8B69-4DEE-A659-6E969B361C96}" type="datetimeFigureOut">
              <a:rPr lang="it-IT" smtClean="0"/>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152814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0420B0-8B69-4DEE-A659-6E969B361C96}" type="datetimeFigureOut">
              <a:rPr lang="it-IT" smtClean="0"/>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207589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10420B0-8B69-4DEE-A659-6E969B361C96}" type="datetimeFigureOut">
              <a:rPr lang="it-IT" smtClean="0"/>
              <a:t>16/11/2016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274759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10420B0-8B69-4DEE-A659-6E969B361C96}" type="datetimeFigureOut">
              <a:rPr lang="it-IT" smtClean="0"/>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337218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10420B0-8B69-4DEE-A659-6E969B361C96}" type="datetimeFigureOut">
              <a:rPr lang="it-IT" smtClean="0"/>
              <a:t>16/11/2016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280487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10420B0-8B69-4DEE-A659-6E969B361C96}" type="datetimeFigureOut">
              <a:rPr lang="it-IT" smtClean="0"/>
              <a:t>16/11/2016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180521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0420B0-8B69-4DEE-A659-6E969B361C96}" type="datetimeFigureOut">
              <a:rPr lang="it-IT" smtClean="0"/>
              <a:t>16/11/2016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56452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0420B0-8B69-4DEE-A659-6E969B361C96}" type="datetimeFigureOut">
              <a:rPr lang="it-IT" smtClean="0"/>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11199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0420B0-8B69-4DEE-A659-6E969B361C96}" type="datetimeFigureOut">
              <a:rPr lang="it-IT" smtClean="0"/>
              <a:t>16/11/2016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065FB5-D4D3-494D-9D0B-CA3B34DFC86C}" type="slidenum">
              <a:rPr lang="it-IT" smtClean="0"/>
              <a:t>‹N›</a:t>
            </a:fld>
            <a:endParaRPr lang="it-IT"/>
          </a:p>
        </p:txBody>
      </p:sp>
    </p:spTree>
    <p:extLst>
      <p:ext uri="{BB962C8B-B14F-4D97-AF65-F5344CB8AC3E}">
        <p14:creationId xmlns:p14="http://schemas.microsoft.com/office/powerpoint/2010/main" val="212806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420B0-8B69-4DEE-A659-6E969B361C96}" type="datetimeFigureOut">
              <a:rPr lang="it-IT" smtClean="0"/>
              <a:t>16/11/2016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65FB5-D4D3-494D-9D0B-CA3B34DFC86C}" type="slidenum">
              <a:rPr lang="it-IT" smtClean="0"/>
              <a:t>‹N›</a:t>
            </a:fld>
            <a:endParaRPr lang="it-IT"/>
          </a:p>
        </p:txBody>
      </p:sp>
    </p:spTree>
    <p:extLst>
      <p:ext uri="{BB962C8B-B14F-4D97-AF65-F5344CB8AC3E}">
        <p14:creationId xmlns:p14="http://schemas.microsoft.com/office/powerpoint/2010/main" val="147765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260649"/>
            <a:ext cx="7918648" cy="720079"/>
          </a:xfrm>
        </p:spPr>
        <p:txBody>
          <a:bodyPr>
            <a:noAutofit/>
          </a:bodyPr>
          <a:lstStyle/>
          <a:p>
            <a:r>
              <a:rPr lang="it-IT" sz="2800" dirty="0" smtClean="0">
                <a:solidFill>
                  <a:srgbClr val="002060"/>
                </a:solidFill>
                <a:latin typeface="Arial Black" pitchFamily="34" charset="0"/>
              </a:rPr>
              <a:t>Russia e USA alla guerra di Siria </a:t>
            </a:r>
            <a:endParaRPr lang="it-IT" sz="2800" dirty="0">
              <a:solidFill>
                <a:srgbClr val="002060"/>
              </a:solidFill>
              <a:latin typeface="Arial Black" pitchFamily="34"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08720"/>
            <a:ext cx="6457189" cy="5767809"/>
          </a:xfrm>
          <a:prstGeom prst="rect">
            <a:avLst/>
          </a:prstGeom>
        </p:spPr>
      </p:pic>
    </p:spTree>
    <p:extLst>
      <p:ext uri="{BB962C8B-B14F-4D97-AF65-F5344CB8AC3E}">
        <p14:creationId xmlns:p14="http://schemas.microsoft.com/office/powerpoint/2010/main" val="252994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24" y="1412776"/>
            <a:ext cx="9910776" cy="6991728"/>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90" y="374840"/>
            <a:ext cx="4207986" cy="4925865"/>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0"/>
            <a:ext cx="3831934" cy="2107564"/>
          </a:xfrm>
          <a:prstGeom prst="rect">
            <a:avLst/>
          </a:prstGeom>
        </p:spPr>
      </p:pic>
    </p:spTree>
    <p:extLst>
      <p:ext uri="{BB962C8B-B14F-4D97-AF65-F5344CB8AC3E}">
        <p14:creationId xmlns:p14="http://schemas.microsoft.com/office/powerpoint/2010/main" val="260384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4" y="82406"/>
            <a:ext cx="5314480" cy="510875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824" y="207211"/>
            <a:ext cx="5013176" cy="5013176"/>
          </a:xfrm>
          <a:prstGeom prst="rect">
            <a:avLst/>
          </a:prstGeom>
        </p:spPr>
      </p:pic>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28" y="4265712"/>
            <a:ext cx="4752528" cy="4752528"/>
          </a:xfrm>
          <a:prstGeom prst="rect">
            <a:avLst/>
          </a:prstGeom>
        </p:spPr>
      </p:pic>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7962" y="3212976"/>
            <a:ext cx="4887841" cy="3614116"/>
          </a:xfrm>
          <a:prstGeom prst="rect">
            <a:avLst/>
          </a:prstGeom>
        </p:spPr>
      </p:pic>
      <p:cxnSp>
        <p:nvCxnSpPr>
          <p:cNvPr id="3" name="Connettore 2 2"/>
          <p:cNvCxnSpPr/>
          <p:nvPr/>
        </p:nvCxnSpPr>
        <p:spPr>
          <a:xfrm>
            <a:off x="7452320" y="2924944"/>
            <a:ext cx="0" cy="2266220"/>
          </a:xfrm>
          <a:prstGeom prst="straightConnector1">
            <a:avLst/>
          </a:prstGeom>
          <a:ln w="38100">
            <a:solidFill>
              <a:srgbClr val="FCF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31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077626" cy="510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7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6283"/>
            <a:ext cx="7802880" cy="3672840"/>
          </a:xfrm>
          <a:prstGeom prst="rect">
            <a:avLst/>
          </a:prstGeom>
        </p:spPr>
      </p:pic>
      <p:sp>
        <p:nvSpPr>
          <p:cNvPr id="4" name="CasellaDiTesto 3"/>
          <p:cNvSpPr txBox="1"/>
          <p:nvPr/>
        </p:nvSpPr>
        <p:spPr>
          <a:xfrm>
            <a:off x="2691574" y="2163633"/>
            <a:ext cx="1728192" cy="584775"/>
          </a:xfrm>
          <a:prstGeom prst="rect">
            <a:avLst/>
          </a:prstGeom>
          <a:noFill/>
        </p:spPr>
        <p:txBody>
          <a:bodyPr wrap="square" rtlCol="0">
            <a:spAutoFit/>
          </a:bodyPr>
          <a:lstStyle/>
          <a:p>
            <a:r>
              <a:rPr lang="it-IT" sz="3200" b="1" dirty="0" smtClean="0">
                <a:solidFill>
                  <a:srgbClr val="FFFF00"/>
                </a:solidFill>
                <a:latin typeface="Arial Black" pitchFamily="34" charset="0"/>
              </a:rPr>
              <a:t>Russia</a:t>
            </a:r>
            <a:endParaRPr lang="it-IT" sz="3200" b="1" dirty="0">
              <a:solidFill>
                <a:srgbClr val="FFFF00"/>
              </a:solidFill>
              <a:latin typeface="Arial Black" pitchFamily="34" charset="0"/>
            </a:endParaRPr>
          </a:p>
        </p:txBody>
      </p:sp>
      <p:sp>
        <p:nvSpPr>
          <p:cNvPr id="5" name="CasellaDiTesto 4"/>
          <p:cNvSpPr txBox="1"/>
          <p:nvPr/>
        </p:nvSpPr>
        <p:spPr>
          <a:xfrm>
            <a:off x="4829747" y="2225188"/>
            <a:ext cx="1663212" cy="523220"/>
          </a:xfrm>
          <a:prstGeom prst="rect">
            <a:avLst/>
          </a:prstGeom>
          <a:noFill/>
        </p:spPr>
        <p:txBody>
          <a:bodyPr wrap="none" rtlCol="0">
            <a:spAutoFit/>
          </a:bodyPr>
          <a:lstStyle/>
          <a:p>
            <a:r>
              <a:rPr lang="it-IT" sz="2800" b="1" dirty="0" smtClean="0">
                <a:solidFill>
                  <a:srgbClr val="FFFF00"/>
                </a:solidFill>
                <a:latin typeface="Arial Black" pitchFamily="34" charset="0"/>
              </a:rPr>
              <a:t>Turchia</a:t>
            </a:r>
            <a:endParaRPr lang="it-IT" sz="2800" b="1" dirty="0">
              <a:latin typeface="Arial Black" pitchFamily="34" charset="0"/>
            </a:endParaRP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3755626"/>
            <a:ext cx="6096000" cy="3048000"/>
          </a:xfrm>
          <a:prstGeom prst="rect">
            <a:avLst/>
          </a:prstGeom>
        </p:spPr>
      </p:pic>
    </p:spTree>
    <p:extLst>
      <p:ext uri="{BB962C8B-B14F-4D97-AF65-F5344CB8AC3E}">
        <p14:creationId xmlns:p14="http://schemas.microsoft.com/office/powerpoint/2010/main" val="309738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8481"/>
            <a:ext cx="4608512" cy="2304256"/>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724549"/>
            <a:ext cx="4635368" cy="3902466"/>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503" y="2724549"/>
            <a:ext cx="3647581" cy="3864269"/>
          </a:xfrm>
          <a:prstGeom prst="rect">
            <a:avLst/>
          </a:prstGeom>
        </p:spPr>
      </p:pic>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0159" y="2660923"/>
            <a:ext cx="3390474" cy="1776189"/>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4140" y="1804642"/>
            <a:ext cx="3511916" cy="1839811"/>
          </a:xfrm>
          <a:prstGeom prst="rect">
            <a:avLst/>
          </a:prstGeom>
        </p:spPr>
      </p:pic>
    </p:spTree>
    <p:extLst>
      <p:ext uri="{BB962C8B-B14F-4D97-AF65-F5344CB8AC3E}">
        <p14:creationId xmlns:p14="http://schemas.microsoft.com/office/powerpoint/2010/main" val="1278358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5008"/>
            <a:ext cx="9144000" cy="4947210"/>
          </a:xfrm>
          <a:prstGeom prst="rect">
            <a:avLst/>
          </a:prstGeom>
        </p:spPr>
      </p:pic>
      <p:sp>
        <p:nvSpPr>
          <p:cNvPr id="7" name="Rettangolo 6"/>
          <p:cNvSpPr/>
          <p:nvPr/>
        </p:nvSpPr>
        <p:spPr>
          <a:xfrm>
            <a:off x="0" y="5684410"/>
            <a:ext cx="9144000" cy="1056958"/>
          </a:xfrm>
          <a:prstGeom prst="rect">
            <a:avLst/>
          </a:prstGeom>
          <a:gradFill flip="none" rotWithShape="1">
            <a:gsLst>
              <a:gs pos="0">
                <a:schemeClr val="bg2">
                  <a:shade val="30000"/>
                  <a:satMod val="115000"/>
                </a:schemeClr>
              </a:gs>
              <a:gs pos="24000">
                <a:schemeClr val="bg1">
                  <a:lumMod val="75000"/>
                </a:schemeClr>
              </a:gs>
              <a:gs pos="100000">
                <a:schemeClr val="bg2">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219449" y="5687987"/>
            <a:ext cx="2699792" cy="707886"/>
          </a:xfrm>
          <a:prstGeom prst="rect">
            <a:avLst/>
          </a:prstGeom>
          <a:noFill/>
        </p:spPr>
        <p:txBody>
          <a:bodyPr wrap="square" rtlCol="0">
            <a:spAutoFit/>
          </a:bodyPr>
          <a:lstStyle/>
          <a:p>
            <a:r>
              <a:rPr lang="it-IT" sz="4000" b="1" dirty="0" smtClean="0">
                <a:solidFill>
                  <a:srgbClr val="C00000"/>
                </a:solidFill>
                <a:latin typeface="Arial Black" pitchFamily="34" charset="0"/>
              </a:rPr>
              <a:t>RUSSIA</a:t>
            </a:r>
            <a:endParaRPr lang="it-IT" sz="4000" b="1" dirty="0">
              <a:solidFill>
                <a:srgbClr val="C00000"/>
              </a:solidFill>
              <a:latin typeface="Arial Black" pitchFamily="34" charset="0"/>
            </a:endParaRPr>
          </a:p>
        </p:txBody>
      </p:sp>
      <p:sp>
        <p:nvSpPr>
          <p:cNvPr id="5" name="CasellaDiTesto 4"/>
          <p:cNvSpPr txBox="1"/>
          <p:nvPr/>
        </p:nvSpPr>
        <p:spPr>
          <a:xfrm>
            <a:off x="2915816" y="5684410"/>
            <a:ext cx="3111228" cy="707886"/>
          </a:xfrm>
          <a:prstGeom prst="rect">
            <a:avLst/>
          </a:prstGeom>
          <a:noFill/>
        </p:spPr>
        <p:txBody>
          <a:bodyPr wrap="square" rtlCol="0">
            <a:spAutoFit/>
          </a:bodyPr>
          <a:lstStyle/>
          <a:p>
            <a:r>
              <a:rPr lang="it-IT" sz="4000" b="1" dirty="0" smtClean="0">
                <a:solidFill>
                  <a:srgbClr val="C00000"/>
                </a:solidFill>
                <a:latin typeface="Arial Black" pitchFamily="34" charset="0"/>
              </a:rPr>
              <a:t>TURCHIA</a:t>
            </a:r>
            <a:endParaRPr lang="it-IT" sz="4000" b="1" dirty="0">
              <a:solidFill>
                <a:srgbClr val="C00000"/>
              </a:solidFill>
              <a:latin typeface="Arial Black" pitchFamily="34" charset="0"/>
            </a:endParaRPr>
          </a:p>
        </p:txBody>
      </p:sp>
      <p:sp>
        <p:nvSpPr>
          <p:cNvPr id="4" name="CasellaDiTesto 3"/>
          <p:cNvSpPr txBox="1"/>
          <p:nvPr/>
        </p:nvSpPr>
        <p:spPr>
          <a:xfrm>
            <a:off x="683568" y="5694929"/>
            <a:ext cx="1726755" cy="707886"/>
          </a:xfrm>
          <a:prstGeom prst="rect">
            <a:avLst/>
          </a:prstGeom>
          <a:noFill/>
        </p:spPr>
        <p:txBody>
          <a:bodyPr wrap="none" rtlCol="0">
            <a:spAutoFit/>
          </a:bodyPr>
          <a:lstStyle/>
          <a:p>
            <a:r>
              <a:rPr lang="it-IT" sz="4000" b="1" dirty="0" smtClean="0">
                <a:solidFill>
                  <a:srgbClr val="C00000"/>
                </a:solidFill>
                <a:latin typeface="Arial Black" pitchFamily="34" charset="0"/>
              </a:rPr>
              <a:t>IRAN</a:t>
            </a:r>
            <a:r>
              <a:rPr lang="it-IT" sz="4000" b="1" dirty="0" smtClean="0">
                <a:solidFill>
                  <a:srgbClr val="FF0000"/>
                </a:solidFill>
              </a:rPr>
              <a:t> </a:t>
            </a:r>
            <a:endParaRPr lang="it-IT" sz="4000" b="1" dirty="0">
              <a:solidFill>
                <a:srgbClr val="FF0000"/>
              </a:solidFill>
            </a:endParaRPr>
          </a:p>
        </p:txBody>
      </p:sp>
    </p:spTree>
    <p:extLst>
      <p:ext uri="{BB962C8B-B14F-4D97-AF65-F5344CB8AC3E}">
        <p14:creationId xmlns:p14="http://schemas.microsoft.com/office/powerpoint/2010/main" val="42058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 y="1889245"/>
            <a:ext cx="9144000" cy="4947210"/>
          </a:xfrm>
          <a:prstGeom prst="rect">
            <a:avLst/>
          </a:prstGeom>
        </p:spPr>
      </p:pic>
      <p:sp>
        <p:nvSpPr>
          <p:cNvPr id="18" name="Rettangolo 17"/>
          <p:cNvSpPr/>
          <p:nvPr/>
        </p:nvSpPr>
        <p:spPr>
          <a:xfrm>
            <a:off x="0" y="6094970"/>
            <a:ext cx="9144000" cy="790413"/>
          </a:xfrm>
          <a:prstGeom prst="rect">
            <a:avLst/>
          </a:prstGeom>
          <a:gradFill flip="none" rotWithShape="1">
            <a:gsLst>
              <a:gs pos="0">
                <a:schemeClr val="bg2">
                  <a:shade val="30000"/>
                  <a:satMod val="115000"/>
                </a:schemeClr>
              </a:gs>
              <a:gs pos="24000">
                <a:schemeClr val="bg1">
                  <a:lumMod val="75000"/>
                </a:schemeClr>
              </a:gs>
              <a:gs pos="100000">
                <a:schemeClr val="bg2">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83568" y="6105490"/>
            <a:ext cx="1726755" cy="707886"/>
          </a:xfrm>
          <a:prstGeom prst="rect">
            <a:avLst/>
          </a:prstGeom>
          <a:noFill/>
        </p:spPr>
        <p:txBody>
          <a:bodyPr wrap="none" rtlCol="0">
            <a:spAutoFit/>
          </a:bodyPr>
          <a:lstStyle/>
          <a:p>
            <a:r>
              <a:rPr lang="it-IT" sz="4000" b="1" dirty="0" smtClean="0">
                <a:solidFill>
                  <a:srgbClr val="C00000"/>
                </a:solidFill>
                <a:latin typeface="Arial Black" pitchFamily="34" charset="0"/>
              </a:rPr>
              <a:t>IRAN</a:t>
            </a:r>
            <a:r>
              <a:rPr lang="it-IT" sz="4000" b="1" dirty="0" smtClean="0">
                <a:solidFill>
                  <a:srgbClr val="FF0000"/>
                </a:solidFill>
              </a:rPr>
              <a:t> </a:t>
            </a:r>
            <a:endParaRPr lang="it-IT" sz="4000" b="1" dirty="0">
              <a:solidFill>
                <a:srgbClr val="FF0000"/>
              </a:solidFill>
            </a:endParaRPr>
          </a:p>
        </p:txBody>
      </p:sp>
      <p:sp>
        <p:nvSpPr>
          <p:cNvPr id="16" name="CasellaDiTesto 15"/>
          <p:cNvSpPr txBox="1"/>
          <p:nvPr/>
        </p:nvSpPr>
        <p:spPr>
          <a:xfrm>
            <a:off x="2915816" y="6094971"/>
            <a:ext cx="3111228" cy="707886"/>
          </a:xfrm>
          <a:prstGeom prst="rect">
            <a:avLst/>
          </a:prstGeom>
          <a:noFill/>
        </p:spPr>
        <p:txBody>
          <a:bodyPr wrap="square" rtlCol="0">
            <a:spAutoFit/>
          </a:bodyPr>
          <a:lstStyle/>
          <a:p>
            <a:r>
              <a:rPr lang="it-IT" sz="4000" b="1" dirty="0" smtClean="0">
                <a:solidFill>
                  <a:srgbClr val="C00000"/>
                </a:solidFill>
                <a:latin typeface="Arial Black" pitchFamily="34" charset="0"/>
              </a:rPr>
              <a:t>TURCHIA</a:t>
            </a:r>
            <a:endParaRPr lang="it-IT" sz="4000" b="1" dirty="0">
              <a:solidFill>
                <a:srgbClr val="C00000"/>
              </a:solidFill>
              <a:latin typeface="Arial Black" pitchFamily="34" charset="0"/>
            </a:endParaRPr>
          </a:p>
        </p:txBody>
      </p:sp>
      <p:sp>
        <p:nvSpPr>
          <p:cNvPr id="15" name="CasellaDiTesto 14"/>
          <p:cNvSpPr txBox="1"/>
          <p:nvPr/>
        </p:nvSpPr>
        <p:spPr>
          <a:xfrm>
            <a:off x="6219449" y="6098548"/>
            <a:ext cx="2699792" cy="707886"/>
          </a:xfrm>
          <a:prstGeom prst="rect">
            <a:avLst/>
          </a:prstGeom>
          <a:noFill/>
        </p:spPr>
        <p:txBody>
          <a:bodyPr wrap="square" rtlCol="0">
            <a:spAutoFit/>
          </a:bodyPr>
          <a:lstStyle/>
          <a:p>
            <a:r>
              <a:rPr lang="it-IT" sz="4000" b="1" dirty="0" smtClean="0">
                <a:solidFill>
                  <a:srgbClr val="C00000"/>
                </a:solidFill>
                <a:latin typeface="Arial Black" pitchFamily="34" charset="0"/>
              </a:rPr>
              <a:t>RUSSIA</a:t>
            </a:r>
            <a:endParaRPr lang="it-IT" sz="4000" b="1" dirty="0">
              <a:solidFill>
                <a:srgbClr val="C00000"/>
              </a:solidFill>
              <a:latin typeface="Arial Black" pitchFamily="34" charset="0"/>
            </a:endParaRP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6307"/>
            <a:ext cx="3606500" cy="1889360"/>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517" y="367736"/>
            <a:ext cx="4285715" cy="3457143"/>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623" y="2348881"/>
            <a:ext cx="3940377" cy="2013970"/>
          </a:xfrm>
          <a:prstGeom prst="rect">
            <a:avLst/>
          </a:prstGeom>
        </p:spPr>
      </p:pic>
    </p:spTree>
    <p:extLst>
      <p:ext uri="{BB962C8B-B14F-4D97-AF65-F5344CB8AC3E}">
        <p14:creationId xmlns:p14="http://schemas.microsoft.com/office/powerpoint/2010/main" val="5112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9" y="1412776"/>
            <a:ext cx="9144000" cy="5376672"/>
          </a:xfrm>
          <a:prstGeom prst="rect">
            <a:avLst/>
          </a:prstGeom>
        </p:spPr>
      </p:pic>
      <p:sp>
        <p:nvSpPr>
          <p:cNvPr id="3" name="CasellaDiTesto 2"/>
          <p:cNvSpPr txBox="1"/>
          <p:nvPr/>
        </p:nvSpPr>
        <p:spPr>
          <a:xfrm>
            <a:off x="251520" y="361097"/>
            <a:ext cx="9123522" cy="523220"/>
          </a:xfrm>
          <a:prstGeom prst="rect">
            <a:avLst/>
          </a:prstGeom>
          <a:noFill/>
        </p:spPr>
        <p:txBody>
          <a:bodyPr wrap="square" rtlCol="0">
            <a:spAutoFit/>
          </a:bodyPr>
          <a:lstStyle/>
          <a:p>
            <a:r>
              <a:rPr lang="it-IT" dirty="0" smtClean="0">
                <a:solidFill>
                  <a:srgbClr val="002060"/>
                </a:solidFill>
                <a:latin typeface="Arial Bold" pitchFamily="34" charset="0"/>
              </a:rPr>
              <a:t> </a:t>
            </a:r>
            <a:r>
              <a:rPr lang="it-IT" sz="2800" dirty="0">
                <a:solidFill>
                  <a:srgbClr val="002060"/>
                </a:solidFill>
                <a:latin typeface="Arial Black" pitchFamily="34" charset="0"/>
              </a:rPr>
              <a:t>I</a:t>
            </a:r>
            <a:r>
              <a:rPr lang="it-IT" sz="2800" dirty="0" smtClean="0">
                <a:solidFill>
                  <a:srgbClr val="002060"/>
                </a:solidFill>
                <a:latin typeface="Arial Black" pitchFamily="34" charset="0"/>
              </a:rPr>
              <a:t>l primo accordo confermato: il </a:t>
            </a:r>
            <a:r>
              <a:rPr lang="it-IT" sz="2800" dirty="0" err="1" smtClean="0">
                <a:solidFill>
                  <a:srgbClr val="002060"/>
                </a:solidFill>
                <a:latin typeface="Arial Black" pitchFamily="34" charset="0"/>
              </a:rPr>
              <a:t>Turkstream</a:t>
            </a:r>
            <a:r>
              <a:rPr lang="it-IT" sz="2800" dirty="0" smtClean="0">
                <a:solidFill>
                  <a:srgbClr val="002060"/>
                </a:solidFill>
                <a:latin typeface="Arial Black" pitchFamily="34" charset="0"/>
              </a:rPr>
              <a:t> </a:t>
            </a:r>
            <a:endParaRPr lang="it-IT" sz="2800" dirty="0">
              <a:solidFill>
                <a:srgbClr val="002060"/>
              </a:solidFill>
              <a:latin typeface="Arial Black" pitchFamily="34" charset="0"/>
            </a:endParaRPr>
          </a:p>
        </p:txBody>
      </p:sp>
    </p:spTree>
    <p:extLst>
      <p:ext uri="{BB962C8B-B14F-4D97-AF65-F5344CB8AC3E}">
        <p14:creationId xmlns:p14="http://schemas.microsoft.com/office/powerpoint/2010/main" val="25536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178991"/>
            <a:ext cx="9749965" cy="7133198"/>
          </a:xfrm>
          <a:prstGeom prst="rect">
            <a:avLst/>
          </a:prstGeom>
        </p:spPr>
      </p:pic>
      <p:sp>
        <p:nvSpPr>
          <p:cNvPr id="2" name="Fumetto 3 1"/>
          <p:cNvSpPr/>
          <p:nvPr/>
        </p:nvSpPr>
        <p:spPr>
          <a:xfrm>
            <a:off x="-108520" y="1052736"/>
            <a:ext cx="3528392" cy="2692854"/>
          </a:xfrm>
          <a:prstGeom prst="wedgeEllipseCallout">
            <a:avLst>
              <a:gd name="adj1" fmla="val 57593"/>
              <a:gd name="adj2" fmla="val 52314"/>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rgbClr val="002060"/>
                </a:solidFill>
                <a:latin typeface="Arial" panose="020B0604020202020204" pitchFamily="34" charset="0"/>
                <a:cs typeface="Arial" panose="020B0604020202020204" pitchFamily="34" charset="0"/>
              </a:rPr>
              <a:t>Fin quando durerà?</a:t>
            </a:r>
            <a:endParaRPr lang="it-IT"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056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12" y="1010315"/>
            <a:ext cx="8930569" cy="502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963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5244"/>
            <a:ext cx="7560840" cy="6792755"/>
          </a:xfrm>
          <a:prstGeom prst="rect">
            <a:avLst/>
          </a:prstGeom>
        </p:spPr>
      </p:pic>
    </p:spTree>
    <p:extLst>
      <p:ext uri="{BB962C8B-B14F-4D97-AF65-F5344CB8AC3E}">
        <p14:creationId xmlns:p14="http://schemas.microsoft.com/office/powerpoint/2010/main" val="1083977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888"/>
            <a:ext cx="9144000" cy="6364224"/>
          </a:xfrm>
          <a:prstGeom prst="rect">
            <a:avLst/>
          </a:prstGeom>
        </p:spPr>
      </p:pic>
    </p:spTree>
    <p:extLst>
      <p:ext uri="{BB962C8B-B14F-4D97-AF65-F5344CB8AC3E}">
        <p14:creationId xmlns:p14="http://schemas.microsoft.com/office/powerpoint/2010/main" val="3721367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6" y="548680"/>
            <a:ext cx="9144000" cy="5143500"/>
          </a:xfrm>
          <a:prstGeom prst="rect">
            <a:avLst/>
          </a:prstGeom>
        </p:spPr>
      </p:pic>
      <p:sp>
        <p:nvSpPr>
          <p:cNvPr id="4" name="Rettangolo 3"/>
          <p:cNvSpPr/>
          <p:nvPr/>
        </p:nvSpPr>
        <p:spPr>
          <a:xfrm>
            <a:off x="1201704" y="6133101"/>
            <a:ext cx="6912768" cy="57606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 name="CasellaDiTesto 1"/>
          <p:cNvSpPr txBox="1"/>
          <p:nvPr/>
        </p:nvSpPr>
        <p:spPr>
          <a:xfrm>
            <a:off x="1647832" y="6133101"/>
            <a:ext cx="6192688" cy="584775"/>
          </a:xfrm>
          <a:prstGeom prst="rect">
            <a:avLst/>
          </a:prstGeom>
          <a:noFill/>
        </p:spPr>
        <p:txBody>
          <a:bodyPr wrap="square" rtlCol="0">
            <a:spAutoFit/>
          </a:bodyPr>
          <a:lstStyle/>
          <a:p>
            <a:pPr algn="ctr"/>
            <a:r>
              <a:rPr lang="it-IT" dirty="0" smtClean="0"/>
              <a:t> </a:t>
            </a:r>
            <a:r>
              <a:rPr lang="it-IT" sz="3200" b="1" dirty="0" smtClean="0">
                <a:solidFill>
                  <a:srgbClr val="002060"/>
                </a:solidFill>
                <a:latin typeface="Arial Black" pitchFamily="34" charset="0"/>
              </a:rPr>
              <a:t>Il futuro possibile: così?</a:t>
            </a:r>
            <a:r>
              <a:rPr lang="it-IT" b="1" dirty="0" smtClean="0">
                <a:solidFill>
                  <a:srgbClr val="002060"/>
                </a:solidFill>
                <a:latin typeface="Arial Black" pitchFamily="34" charset="0"/>
              </a:rPr>
              <a:t> </a:t>
            </a:r>
            <a:endParaRPr lang="it-IT" b="1" dirty="0">
              <a:solidFill>
                <a:srgbClr val="002060"/>
              </a:solidFill>
              <a:latin typeface="Arial Black" pitchFamily="34" charset="0"/>
            </a:endParaRPr>
          </a:p>
        </p:txBody>
      </p:sp>
    </p:spTree>
    <p:extLst>
      <p:ext uri="{BB962C8B-B14F-4D97-AF65-F5344CB8AC3E}">
        <p14:creationId xmlns:p14="http://schemas.microsoft.com/office/powerpoint/2010/main" val="115915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0249"/>
            <a:ext cx="8767035" cy="6112979"/>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29" y="6091212"/>
            <a:ext cx="70104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2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 y="0"/>
            <a:ext cx="9118865" cy="6153019"/>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24" y="5999162"/>
            <a:ext cx="70104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59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8460432" cy="5640288"/>
          </a:xfrm>
          <a:prstGeom prst="rect">
            <a:avLst/>
          </a:prstGeom>
        </p:spPr>
      </p:pic>
    </p:spTree>
    <p:extLst>
      <p:ext uri="{BB962C8B-B14F-4D97-AF65-F5344CB8AC3E}">
        <p14:creationId xmlns:p14="http://schemas.microsoft.com/office/powerpoint/2010/main" val="93507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621"/>
            <a:ext cx="7560840" cy="6792755"/>
          </a:xfrm>
          <a:prstGeom prst="rect">
            <a:avLst/>
          </a:prstGeom>
        </p:spPr>
      </p:pic>
    </p:spTree>
    <p:extLst>
      <p:ext uri="{BB962C8B-B14F-4D97-AF65-F5344CB8AC3E}">
        <p14:creationId xmlns:p14="http://schemas.microsoft.com/office/powerpoint/2010/main" val="280997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188640"/>
            <a:ext cx="8280920" cy="461665"/>
          </a:xfrm>
          <a:prstGeom prst="rect">
            <a:avLst/>
          </a:prstGeom>
          <a:noFill/>
        </p:spPr>
        <p:txBody>
          <a:bodyPr wrap="square" rtlCol="0">
            <a:spAutoFit/>
          </a:bodyPr>
          <a:lstStyle/>
          <a:p>
            <a:r>
              <a:rPr lang="it-IT" dirty="0"/>
              <a:t> </a:t>
            </a:r>
            <a:r>
              <a:rPr lang="it-IT" dirty="0" smtClean="0"/>
              <a:t>          </a:t>
            </a:r>
            <a:r>
              <a:rPr lang="it-IT" sz="2400" b="1" dirty="0" smtClean="0">
                <a:solidFill>
                  <a:srgbClr val="002060"/>
                </a:solidFill>
                <a:latin typeface="Arial Black" pitchFamily="34" charset="0"/>
              </a:rPr>
              <a:t>PIVOT ASIA:  la sicurezza del PACIFICO </a:t>
            </a:r>
            <a:endParaRPr lang="it-IT" sz="2000" b="1" dirty="0">
              <a:solidFill>
                <a:srgbClr val="002060"/>
              </a:solidFill>
              <a:latin typeface="Arial Black" pitchFamily="34" charset="0"/>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91" y="620688"/>
            <a:ext cx="7216417" cy="6219026"/>
          </a:xfrm>
          <a:prstGeom prst="rect">
            <a:avLst/>
          </a:prstGeom>
        </p:spPr>
      </p:pic>
    </p:spTree>
    <p:extLst>
      <p:ext uri="{BB962C8B-B14F-4D97-AF65-F5344CB8AC3E}">
        <p14:creationId xmlns:p14="http://schemas.microsoft.com/office/powerpoint/2010/main" val="2128675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5044" y="188640"/>
            <a:ext cx="7281332" cy="461665"/>
          </a:xfrm>
          <a:prstGeom prst="rect">
            <a:avLst/>
          </a:prstGeom>
          <a:noFill/>
        </p:spPr>
        <p:txBody>
          <a:bodyPr wrap="square" rtlCol="0">
            <a:spAutoFit/>
          </a:bodyPr>
          <a:lstStyle/>
          <a:p>
            <a:r>
              <a:rPr lang="it-IT" dirty="0"/>
              <a:t> </a:t>
            </a:r>
            <a:r>
              <a:rPr lang="it-IT" dirty="0" smtClean="0"/>
              <a:t>          </a:t>
            </a:r>
            <a:r>
              <a:rPr lang="it-IT" sz="2400" b="1" dirty="0" smtClean="0">
                <a:solidFill>
                  <a:srgbClr val="002060"/>
                </a:solidFill>
                <a:latin typeface="Arial Black" pitchFamily="34" charset="0"/>
              </a:rPr>
              <a:t>PIVOT ASIA:  le alleanze commerciali </a:t>
            </a:r>
            <a:endParaRPr lang="it-IT" sz="2000" b="1" dirty="0">
              <a:solidFill>
                <a:srgbClr val="002060"/>
              </a:solidFill>
              <a:latin typeface="Arial Black"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1342"/>
            <a:ext cx="9153540" cy="6947402"/>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9" y="4036121"/>
            <a:ext cx="3024336" cy="2881795"/>
          </a:xfrm>
          <a:prstGeom prst="rect">
            <a:avLst/>
          </a:prstGeom>
        </p:spPr>
      </p:pic>
    </p:spTree>
    <p:extLst>
      <p:ext uri="{BB962C8B-B14F-4D97-AF65-F5344CB8AC3E}">
        <p14:creationId xmlns:p14="http://schemas.microsoft.com/office/powerpoint/2010/main" val="9417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3568" y="332656"/>
            <a:ext cx="7704856" cy="523220"/>
          </a:xfrm>
          <a:prstGeom prst="rect">
            <a:avLst/>
          </a:prstGeom>
          <a:noFill/>
        </p:spPr>
        <p:txBody>
          <a:bodyPr wrap="square" rtlCol="0">
            <a:spAutoFit/>
          </a:bodyPr>
          <a:lstStyle/>
          <a:p>
            <a:pPr algn="ctr"/>
            <a:r>
              <a:rPr lang="it-IT" sz="2800" b="1" dirty="0" smtClean="0">
                <a:solidFill>
                  <a:srgbClr val="002060"/>
                </a:solidFill>
                <a:latin typeface="Arial Black" pitchFamily="34" charset="0"/>
              </a:rPr>
              <a:t>Gli USA potenza di mare (e di cielo)</a:t>
            </a:r>
            <a:r>
              <a:rPr lang="it-IT" sz="2800" b="1" dirty="0" smtClean="0">
                <a:latin typeface="Arial Black" pitchFamily="34" charset="0"/>
              </a:rPr>
              <a:t> </a:t>
            </a:r>
            <a:endParaRPr lang="it-IT" sz="2800" b="1" dirty="0">
              <a:latin typeface="Arial Blac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9" y="980728"/>
            <a:ext cx="89535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89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0948" y="6168631"/>
            <a:ext cx="8867769" cy="57606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5" name="CasellaDiTesto 4"/>
          <p:cNvSpPr txBox="1"/>
          <p:nvPr/>
        </p:nvSpPr>
        <p:spPr>
          <a:xfrm>
            <a:off x="190948" y="6243267"/>
            <a:ext cx="9058717" cy="461665"/>
          </a:xfrm>
          <a:prstGeom prst="rect">
            <a:avLst/>
          </a:prstGeom>
          <a:noFill/>
        </p:spPr>
        <p:txBody>
          <a:bodyPr wrap="square" rtlCol="0">
            <a:spAutoFit/>
          </a:bodyPr>
          <a:lstStyle/>
          <a:p>
            <a:r>
              <a:rPr lang="it-IT" sz="2400" dirty="0" smtClean="0">
                <a:solidFill>
                  <a:srgbClr val="002060"/>
                </a:solidFill>
                <a:latin typeface="Arial" pitchFamily="34" charset="0"/>
                <a:cs typeface="Arial" pitchFamily="34" charset="0"/>
              </a:rPr>
              <a:t>Non combattono per la terraferma, ma per tenere aperte le rotte </a:t>
            </a:r>
            <a:endParaRPr lang="it-IT" sz="2400" dirty="0">
              <a:solidFill>
                <a:srgbClr val="002060"/>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55975"/>
            <a:ext cx="453999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Valentina\Desktop\Work in progress\Seminari 2016-2017\Medio oriente\11_settemb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958" y="2924119"/>
            <a:ext cx="5776759" cy="321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38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7434" y="260648"/>
            <a:ext cx="7200799" cy="648072"/>
          </a:xfrm>
        </p:spPr>
        <p:txBody>
          <a:bodyPr>
            <a:normAutofit fontScale="90000"/>
          </a:bodyPr>
          <a:lstStyle/>
          <a:p>
            <a:r>
              <a:rPr lang="it-IT" dirty="0" smtClean="0">
                <a:solidFill>
                  <a:srgbClr val="002060"/>
                </a:solidFill>
                <a:latin typeface="Arial Black" pitchFamily="34" charset="0"/>
              </a:rPr>
              <a:t>La prospettiva russa </a:t>
            </a:r>
            <a:endParaRPr lang="it-IT" dirty="0">
              <a:solidFill>
                <a:srgbClr val="002060"/>
              </a:solidFill>
              <a:latin typeface="Arial Black"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052736"/>
            <a:ext cx="9521287" cy="5301739"/>
          </a:xfrm>
          <a:prstGeom prst="rect">
            <a:avLst/>
          </a:prstGeom>
        </p:spPr>
      </p:pic>
      <p:sp>
        <p:nvSpPr>
          <p:cNvPr id="49" name="CasellaDiTesto 48"/>
          <p:cNvSpPr txBox="1"/>
          <p:nvPr/>
        </p:nvSpPr>
        <p:spPr>
          <a:xfrm>
            <a:off x="214932" y="6150114"/>
            <a:ext cx="3456384" cy="707886"/>
          </a:xfrm>
          <a:prstGeom prst="rect">
            <a:avLst/>
          </a:prstGeom>
          <a:noFill/>
        </p:spPr>
        <p:txBody>
          <a:bodyPr wrap="square" rtlCol="0">
            <a:spAutoFit/>
          </a:bodyPr>
          <a:lstStyle/>
          <a:p>
            <a:r>
              <a:rPr lang="it-IT" sz="2000" b="1" dirty="0" smtClean="0">
                <a:solidFill>
                  <a:srgbClr val="002060"/>
                </a:solidFill>
                <a:latin typeface="Arial Black" pitchFamily="34" charset="0"/>
              </a:rPr>
              <a:t>Quest’altro corridoio </a:t>
            </a:r>
          </a:p>
          <a:p>
            <a:r>
              <a:rPr lang="it-IT" sz="2000" b="1" dirty="0" smtClean="0">
                <a:solidFill>
                  <a:srgbClr val="002060"/>
                </a:solidFill>
                <a:latin typeface="Arial Black" pitchFamily="34" charset="0"/>
              </a:rPr>
              <a:t>è tutto ghiaccio… </a:t>
            </a:r>
            <a:endParaRPr lang="it-IT" sz="2000" b="1" dirty="0">
              <a:solidFill>
                <a:srgbClr val="002060"/>
              </a:solidFill>
              <a:latin typeface="Arial Black" pitchFamily="34" charset="0"/>
            </a:endParaRPr>
          </a:p>
        </p:txBody>
      </p:sp>
      <p:cxnSp>
        <p:nvCxnSpPr>
          <p:cNvPr id="5" name="Connettore 2 4"/>
          <p:cNvCxnSpPr/>
          <p:nvPr/>
        </p:nvCxnSpPr>
        <p:spPr>
          <a:xfrm flipV="1">
            <a:off x="2987824" y="6150114"/>
            <a:ext cx="1008112" cy="519246"/>
          </a:xfrm>
          <a:prstGeom prst="straightConnector1">
            <a:avLst/>
          </a:prstGeom>
          <a:ln w="381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02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6264696" cy="646331"/>
          </a:xfrm>
          <a:prstGeom prst="rect">
            <a:avLst/>
          </a:prstGeom>
          <a:noFill/>
        </p:spPr>
        <p:txBody>
          <a:bodyPr wrap="square" rtlCol="0">
            <a:spAutoFit/>
          </a:bodyPr>
          <a:lstStyle/>
          <a:p>
            <a:r>
              <a:rPr lang="it-IT" sz="3600" b="1" dirty="0" smtClean="0">
                <a:solidFill>
                  <a:srgbClr val="002060"/>
                </a:solidFill>
                <a:latin typeface="Arial Black" pitchFamily="34" charset="0"/>
              </a:rPr>
              <a:t>La prospettiva russa </a:t>
            </a:r>
            <a:endParaRPr lang="it-IT" sz="3600" b="1" dirty="0">
              <a:solidFill>
                <a:srgbClr val="002060"/>
              </a:solidFill>
              <a:latin typeface="Arial Black" pitchFamily="34"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834972"/>
            <a:ext cx="5906030" cy="593556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876" y="2492896"/>
            <a:ext cx="4509120" cy="4509120"/>
          </a:xfrm>
          <a:prstGeom prst="rect">
            <a:avLst/>
          </a:prstGeom>
        </p:spPr>
      </p:pic>
    </p:spTree>
    <p:extLst>
      <p:ext uri="{BB962C8B-B14F-4D97-AF65-F5344CB8AC3E}">
        <p14:creationId xmlns:p14="http://schemas.microsoft.com/office/powerpoint/2010/main" val="54797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1147</Words>
  <Application>Microsoft Office PowerPoint</Application>
  <PresentationFormat>Presentazione su schermo (4:3)</PresentationFormat>
  <Paragraphs>67</Paragraphs>
  <Slides>24</Slides>
  <Notes>24</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Russia e USA alla guerra di Siria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prospettiva russa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camis</dc:creator>
  <cp:lastModifiedBy>Valentina</cp:lastModifiedBy>
  <cp:revision>64</cp:revision>
  <dcterms:created xsi:type="dcterms:W3CDTF">2016-10-16T09:55:38Z</dcterms:created>
  <dcterms:modified xsi:type="dcterms:W3CDTF">2016-11-16T15:31:21Z</dcterms:modified>
</cp:coreProperties>
</file>